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4" r:id="rId1"/>
  </p:sldMasterIdLst>
  <p:handoutMasterIdLst>
    <p:handoutMasterId r:id="rId13"/>
  </p:handoutMasterIdLst>
  <p:sldIdLst>
    <p:sldId id="256" r:id="rId2"/>
    <p:sldId id="257" r:id="rId3"/>
    <p:sldId id="258" r:id="rId4"/>
    <p:sldId id="259" r:id="rId5"/>
    <p:sldId id="260" r:id="rId6"/>
    <p:sldId id="266" r:id="rId7"/>
    <p:sldId id="265" r:id="rId8"/>
    <p:sldId id="262" r:id="rId9"/>
    <p:sldId id="263" r:id="rId10"/>
    <p:sldId id="261" r:id="rId11"/>
    <p:sldId id="26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Kelleh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2" d="100"/>
          <a:sy n="112" d="100"/>
        </p:scale>
        <p:origin x="-240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ginny:Desktop:excel%20pla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Sheet1!$L$3</c:f>
              <c:strCache>
                <c:ptCount val="1"/>
                <c:pt idx="0">
                  <c:v>Dietitian</c:v>
                </c:pt>
              </c:strCache>
            </c:strRef>
          </c:tx>
          <c:marker>
            <c:symbol val="none"/>
          </c:marker>
          <c:cat>
            <c:strRef>
              <c:f>Sheet1!$M$2:$R$2</c:f>
              <c:strCache>
                <c:ptCount val="6"/>
                <c:pt idx="0">
                  <c:v>-12 to -7</c:v>
                </c:pt>
                <c:pt idx="1">
                  <c:v>-6 to -4</c:v>
                </c:pt>
                <c:pt idx="2">
                  <c:v>-3 to 0</c:v>
                </c:pt>
                <c:pt idx="3">
                  <c:v>&gt; 0 to 3</c:v>
                </c:pt>
                <c:pt idx="4">
                  <c:v>4 to 6</c:v>
                </c:pt>
                <c:pt idx="5">
                  <c:v>7 to 12</c:v>
                </c:pt>
              </c:strCache>
            </c:strRef>
          </c:cat>
          <c:val>
            <c:numRef>
              <c:f>Sheet1!$M$3:$R$3</c:f>
              <c:numCache>
                <c:formatCode>#,##0.0</c:formatCode>
                <c:ptCount val="6"/>
                <c:pt idx="0">
                  <c:v>9.1</c:v>
                </c:pt>
                <c:pt idx="1">
                  <c:v>9.9</c:v>
                </c:pt>
                <c:pt idx="2">
                  <c:v>11.0</c:v>
                </c:pt>
                <c:pt idx="3">
                  <c:v>8.8</c:v>
                </c:pt>
                <c:pt idx="4">
                  <c:v>8.1</c:v>
                </c:pt>
                <c:pt idx="5">
                  <c:v>8.6</c:v>
                </c:pt>
              </c:numCache>
            </c:numRef>
          </c:val>
          <c:smooth val="0"/>
        </c:ser>
        <c:ser>
          <c:idx val="1"/>
          <c:order val="1"/>
          <c:tx>
            <c:strRef>
              <c:f>Sheet1!$L$4</c:f>
              <c:strCache>
                <c:ptCount val="1"/>
                <c:pt idx="0">
                  <c:v>Nurse Care Manager</c:v>
                </c:pt>
              </c:strCache>
            </c:strRef>
          </c:tx>
          <c:marker>
            <c:symbol val="none"/>
          </c:marker>
          <c:cat>
            <c:strRef>
              <c:f>Sheet1!$M$2:$R$2</c:f>
              <c:strCache>
                <c:ptCount val="6"/>
                <c:pt idx="0">
                  <c:v>-12 to -7</c:v>
                </c:pt>
                <c:pt idx="1">
                  <c:v>-6 to -4</c:v>
                </c:pt>
                <c:pt idx="2">
                  <c:v>-3 to 0</c:v>
                </c:pt>
                <c:pt idx="3">
                  <c:v>&gt; 0 to 3</c:v>
                </c:pt>
                <c:pt idx="4">
                  <c:v>4 to 6</c:v>
                </c:pt>
                <c:pt idx="5">
                  <c:v>7 to 12</c:v>
                </c:pt>
              </c:strCache>
            </c:strRef>
          </c:cat>
          <c:val>
            <c:numRef>
              <c:f>Sheet1!$M$4:$R$4</c:f>
              <c:numCache>
                <c:formatCode>#,##0.0</c:formatCode>
                <c:ptCount val="6"/>
                <c:pt idx="0">
                  <c:v>8.8</c:v>
                </c:pt>
                <c:pt idx="1">
                  <c:v>9.4</c:v>
                </c:pt>
                <c:pt idx="2">
                  <c:v>10.9</c:v>
                </c:pt>
                <c:pt idx="3">
                  <c:v>8.5</c:v>
                </c:pt>
                <c:pt idx="4">
                  <c:v>8.6</c:v>
                </c:pt>
                <c:pt idx="5">
                  <c:v>8.6</c:v>
                </c:pt>
              </c:numCache>
            </c:numRef>
          </c:val>
          <c:smooth val="0"/>
        </c:ser>
        <c:ser>
          <c:idx val="2"/>
          <c:order val="2"/>
          <c:tx>
            <c:strRef>
              <c:f>Sheet1!$L$5</c:f>
              <c:strCache>
                <c:ptCount val="1"/>
                <c:pt idx="0">
                  <c:v>PharmD</c:v>
                </c:pt>
              </c:strCache>
            </c:strRef>
          </c:tx>
          <c:marker>
            <c:symbol val="none"/>
          </c:marker>
          <c:cat>
            <c:strRef>
              <c:f>Sheet1!$M$2:$R$2</c:f>
              <c:strCache>
                <c:ptCount val="6"/>
                <c:pt idx="0">
                  <c:v>-12 to -7</c:v>
                </c:pt>
                <c:pt idx="1">
                  <c:v>-6 to -4</c:v>
                </c:pt>
                <c:pt idx="2">
                  <c:v>-3 to 0</c:v>
                </c:pt>
                <c:pt idx="3">
                  <c:v>&gt; 0 to 3</c:v>
                </c:pt>
                <c:pt idx="4">
                  <c:v>4 to 6</c:v>
                </c:pt>
                <c:pt idx="5">
                  <c:v>7 to 12</c:v>
                </c:pt>
              </c:strCache>
            </c:strRef>
          </c:cat>
          <c:val>
            <c:numRef>
              <c:f>Sheet1!$M$5:$R$5</c:f>
              <c:numCache>
                <c:formatCode>#,##0.0</c:formatCode>
                <c:ptCount val="6"/>
                <c:pt idx="0">
                  <c:v>10.0</c:v>
                </c:pt>
                <c:pt idx="1">
                  <c:v>10.9</c:v>
                </c:pt>
                <c:pt idx="2">
                  <c:v>11.2</c:v>
                </c:pt>
                <c:pt idx="3">
                  <c:v>9.5</c:v>
                </c:pt>
                <c:pt idx="4">
                  <c:v>9.3</c:v>
                </c:pt>
                <c:pt idx="5">
                  <c:v>9.4</c:v>
                </c:pt>
              </c:numCache>
            </c:numRef>
          </c:val>
          <c:smooth val="0"/>
        </c:ser>
        <c:ser>
          <c:idx val="3"/>
          <c:order val="3"/>
          <c:tx>
            <c:strRef>
              <c:f>Sheet1!$L$6</c:f>
              <c:strCache>
                <c:ptCount val="1"/>
                <c:pt idx="0">
                  <c:v>RN/Dietitian</c:v>
                </c:pt>
              </c:strCache>
            </c:strRef>
          </c:tx>
          <c:marker>
            <c:symbol val="none"/>
          </c:marker>
          <c:cat>
            <c:strRef>
              <c:f>Sheet1!$M$2:$R$2</c:f>
              <c:strCache>
                <c:ptCount val="6"/>
                <c:pt idx="0">
                  <c:v>-12 to -7</c:v>
                </c:pt>
                <c:pt idx="1">
                  <c:v>-6 to -4</c:v>
                </c:pt>
                <c:pt idx="2">
                  <c:v>-3 to 0</c:v>
                </c:pt>
                <c:pt idx="3">
                  <c:v>&gt; 0 to 3</c:v>
                </c:pt>
                <c:pt idx="4">
                  <c:v>4 to 6</c:v>
                </c:pt>
                <c:pt idx="5">
                  <c:v>7 to 12</c:v>
                </c:pt>
              </c:strCache>
            </c:strRef>
          </c:cat>
          <c:val>
            <c:numRef>
              <c:f>Sheet1!$M$6:$R$6</c:f>
              <c:numCache>
                <c:formatCode>#,##0.0</c:formatCode>
                <c:ptCount val="6"/>
                <c:pt idx="0">
                  <c:v>9.6</c:v>
                </c:pt>
                <c:pt idx="1">
                  <c:v>10.3</c:v>
                </c:pt>
                <c:pt idx="2">
                  <c:v>11.1</c:v>
                </c:pt>
                <c:pt idx="3">
                  <c:v>8.3</c:v>
                </c:pt>
                <c:pt idx="4">
                  <c:v>7.8</c:v>
                </c:pt>
                <c:pt idx="5">
                  <c:v>7.8</c:v>
                </c:pt>
              </c:numCache>
            </c:numRef>
          </c:val>
          <c:smooth val="0"/>
        </c:ser>
        <c:dLbls>
          <c:showLegendKey val="0"/>
          <c:showVal val="0"/>
          <c:showCatName val="0"/>
          <c:showSerName val="0"/>
          <c:showPercent val="0"/>
          <c:showBubbleSize val="0"/>
        </c:dLbls>
        <c:marker val="1"/>
        <c:smooth val="0"/>
        <c:axId val="2037739208"/>
        <c:axId val="2037745112"/>
      </c:lineChart>
      <c:catAx>
        <c:axId val="2037739208"/>
        <c:scaling>
          <c:orientation val="minMax"/>
        </c:scaling>
        <c:delete val="0"/>
        <c:axPos val="b"/>
        <c:title>
          <c:tx>
            <c:rich>
              <a:bodyPr/>
              <a:lstStyle/>
              <a:p>
                <a:pPr>
                  <a:defRPr/>
                </a:pPr>
                <a:r>
                  <a:rPr lang="en-US" sz="1200"/>
                  <a:t>Months Before and After Enrollment - Vertical</a:t>
                </a:r>
                <a:r>
                  <a:rPr lang="en-US" sz="1200" baseline="0"/>
                  <a:t> Line</a:t>
                </a:r>
                <a:endParaRPr lang="en-US" sz="1200"/>
              </a:p>
            </c:rich>
          </c:tx>
          <c:layout>
            <c:manualLayout>
              <c:xMode val="edge"/>
              <c:yMode val="edge"/>
              <c:x val="0.253111394163965"/>
              <c:y val="0.904854368932039"/>
            </c:manualLayout>
          </c:layout>
          <c:overlay val="0"/>
        </c:title>
        <c:majorTickMark val="none"/>
        <c:minorTickMark val="none"/>
        <c:tickLblPos val="nextTo"/>
        <c:txPr>
          <a:bodyPr rot="5400000" vert="horz"/>
          <a:lstStyle/>
          <a:p>
            <a:pPr>
              <a:defRPr/>
            </a:pPr>
            <a:endParaRPr lang="en-US"/>
          </a:p>
        </c:txPr>
        <c:crossAx val="2037745112"/>
        <c:crosses val="autoZero"/>
        <c:auto val="1"/>
        <c:lblAlgn val="ctr"/>
        <c:lblOffset val="100"/>
        <c:noMultiLvlLbl val="0"/>
      </c:catAx>
      <c:valAx>
        <c:axId val="2037745112"/>
        <c:scaling>
          <c:orientation val="minMax"/>
          <c:min val="6.0"/>
        </c:scaling>
        <c:delete val="0"/>
        <c:axPos val="l"/>
        <c:majorGridlines/>
        <c:title>
          <c:tx>
            <c:rich>
              <a:bodyPr/>
              <a:lstStyle/>
              <a:p>
                <a:pPr>
                  <a:defRPr sz="1200"/>
                </a:pPr>
                <a:r>
                  <a:rPr lang="en-US" sz="1200"/>
                  <a:t>HgbA1c Values</a:t>
                </a:r>
              </a:p>
            </c:rich>
          </c:tx>
          <c:layout/>
          <c:overlay val="0"/>
        </c:title>
        <c:numFmt formatCode="#,##0.0" sourceLinked="1"/>
        <c:majorTickMark val="none"/>
        <c:minorTickMark val="none"/>
        <c:tickLblPos val="nextTo"/>
        <c:crossAx val="2037739208"/>
        <c:crosses val="autoZero"/>
        <c:crossBetween val="between"/>
      </c:valAx>
    </c:plotArea>
    <c:legend>
      <c:legendPos val="r"/>
      <c:layout/>
      <c:overlay val="0"/>
    </c:legend>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4-01-20T13:25:09.028" idx="1">
    <p:pos x="10" y="10"/>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21AAB2-42C8-7749-B344-E8E9E387C349}" type="datetimeFigureOut">
              <a:rPr lang="en-US" smtClean="0"/>
              <a:t>3/10/14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D546FC-BF67-AF44-9DDF-3EB08E8FBA97}" type="slidenum">
              <a:rPr lang="en-US" smtClean="0"/>
              <a:t>‹#›</a:t>
            </a:fld>
            <a:endParaRPr lang="en-US"/>
          </a:p>
        </p:txBody>
      </p:sp>
    </p:spTree>
    <p:extLst>
      <p:ext uri="{BB962C8B-B14F-4D97-AF65-F5344CB8AC3E}">
        <p14:creationId xmlns:p14="http://schemas.microsoft.com/office/powerpoint/2010/main" val="33278412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9C895972-90D9-4347-AEBF-CF61B67A1CC0}" type="datetimeFigureOut">
              <a:rPr lang="en-US" smtClean="0"/>
              <a:t>3/10/14</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895972-90D9-4347-AEBF-CF61B67A1CC0}" type="datetimeFigureOut">
              <a:rPr lang="en-US" smtClean="0"/>
              <a:t>3/10/14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B8221-A6AD-354F-9443-BEE935F03024}"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9C895972-90D9-4347-AEBF-CF61B67A1CC0}" type="datetimeFigureOut">
              <a:rPr lang="en-US" smtClean="0"/>
              <a:t>3/10/14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B8221-A6AD-354F-9443-BEE935F0302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9C895972-90D9-4347-AEBF-CF61B67A1CC0}" type="datetimeFigureOut">
              <a:rPr lang="en-US" smtClean="0"/>
              <a:t>3/10/14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B8221-A6AD-354F-9443-BEE935F03024}"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C895972-90D9-4347-AEBF-CF61B67A1CC0}" type="datetimeFigureOut">
              <a:rPr lang="en-US" smtClean="0"/>
              <a:t>3/10/14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B8221-A6AD-354F-9443-BEE935F03024}"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C895972-90D9-4347-AEBF-CF61B67A1CC0}" type="datetimeFigureOut">
              <a:rPr lang="en-US" smtClean="0"/>
              <a:t>3/10/14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B8221-A6AD-354F-9443-BEE935F0302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C895972-90D9-4347-AEBF-CF61B67A1CC0}" type="datetimeFigureOut">
              <a:rPr lang="en-US" smtClean="0"/>
              <a:t>3/10/14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B8221-A6AD-354F-9443-BEE935F0302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9C895972-90D9-4347-AEBF-CF61B67A1CC0}" type="datetimeFigureOut">
              <a:rPr lang="en-US" smtClean="0"/>
              <a:t>3/10/14</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895972-90D9-4347-AEBF-CF61B67A1CC0}" type="datetimeFigureOut">
              <a:rPr lang="en-US" smtClean="0"/>
              <a:t>3/10/14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B8221-A6AD-354F-9443-BEE935F0302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C895972-90D9-4347-AEBF-CF61B67A1CC0}" type="datetimeFigureOut">
              <a:rPr lang="en-US" smtClean="0"/>
              <a:t>3/10/14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B8221-A6AD-354F-9443-BEE935F0302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9C895972-90D9-4347-AEBF-CF61B67A1CC0}" type="datetimeFigureOut">
              <a:rPr lang="en-US" smtClean="0"/>
              <a:t>3/10/14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EB8221-A6AD-354F-9443-BEE935F0302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C895972-90D9-4347-AEBF-CF61B67A1CC0}" type="datetimeFigureOut">
              <a:rPr lang="en-US" smtClean="0"/>
              <a:t>3/10/14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EB8221-A6AD-354F-9443-BEE935F0302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9C895972-90D9-4347-AEBF-CF61B67A1CC0}" type="datetimeFigureOut">
              <a:rPr lang="en-US" smtClean="0"/>
              <a:t>3/10/14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EB8221-A6AD-354F-9443-BEE935F0302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9C895972-90D9-4347-AEBF-CF61B67A1CC0}" type="datetimeFigureOut">
              <a:rPr lang="en-US" smtClean="0"/>
              <a:t>3/10/14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9C895972-90D9-4347-AEBF-CF61B67A1CC0}" type="datetimeFigureOut">
              <a:rPr lang="en-US" smtClean="0"/>
              <a:t>3/10/14</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44EB8221-A6AD-354F-9443-BEE935F0302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Sheet1.xlsx"/><Relationship Id="rId4"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Employers’ Forum</a:t>
            </a:r>
            <a:endParaRPr lang="en-US" dirty="0"/>
          </a:p>
        </p:txBody>
      </p:sp>
      <p:sp>
        <p:nvSpPr>
          <p:cNvPr id="3" name="Subtitle 2"/>
          <p:cNvSpPr>
            <a:spLocks noGrp="1"/>
          </p:cNvSpPr>
          <p:nvPr>
            <p:ph type="subTitle" idx="1"/>
          </p:nvPr>
        </p:nvSpPr>
        <p:spPr/>
        <p:txBody>
          <a:bodyPr>
            <a:normAutofit lnSpcReduction="10000"/>
          </a:bodyPr>
          <a:lstStyle/>
          <a:p>
            <a:r>
              <a:rPr lang="en-US" dirty="0" smtClean="0"/>
              <a:t>Discussion of Diabetes</a:t>
            </a:r>
          </a:p>
          <a:p>
            <a:r>
              <a:rPr lang="en-US" smtClean="0"/>
              <a:t>March 11, </a:t>
            </a:r>
            <a:r>
              <a:rPr lang="en-US" dirty="0" smtClean="0"/>
              <a:t>2014</a:t>
            </a:r>
          </a:p>
          <a:p>
            <a:endParaRPr lang="en-US" dirty="0"/>
          </a:p>
          <a:p>
            <a:r>
              <a:rPr lang="en-US" dirty="0" smtClean="0"/>
              <a:t>Gloria </a:t>
            </a:r>
            <a:r>
              <a:rPr lang="en-US" dirty="0" err="1" smtClean="0"/>
              <a:t>Sachdev</a:t>
            </a:r>
            <a:r>
              <a:rPr lang="en-US" dirty="0" smtClean="0"/>
              <a:t>, </a:t>
            </a:r>
            <a:r>
              <a:rPr lang="en-US" dirty="0" err="1" smtClean="0"/>
              <a:t>Pharm.D</a:t>
            </a:r>
            <a:endParaRPr lang="en-US" dirty="0" smtClean="0"/>
          </a:p>
          <a:p>
            <a:r>
              <a:rPr lang="en-US" dirty="0" smtClean="0"/>
              <a:t>Dave Kelleher</a:t>
            </a:r>
            <a:endParaRPr lang="en-US" dirty="0"/>
          </a:p>
        </p:txBody>
      </p:sp>
    </p:spTree>
    <p:extLst>
      <p:ext uri="{BB962C8B-B14F-4D97-AF65-F5344CB8AC3E}">
        <p14:creationId xmlns:p14="http://schemas.microsoft.com/office/powerpoint/2010/main" val="14198883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1698"/>
          </a:xfrm>
        </p:spPr>
        <p:txBody>
          <a:bodyPr/>
          <a:lstStyle/>
          <a:p>
            <a:r>
              <a:rPr lang="en-US" dirty="0" smtClean="0"/>
              <a:t>Intervention Costs</a:t>
            </a:r>
            <a:endParaRPr lang="en-US" dirty="0"/>
          </a:p>
        </p:txBody>
      </p:sp>
      <p:sp>
        <p:nvSpPr>
          <p:cNvPr id="3" name="Content Placeholder 2"/>
          <p:cNvSpPr>
            <a:spLocks noGrp="1"/>
          </p:cNvSpPr>
          <p:nvPr>
            <p:ph idx="1"/>
          </p:nvPr>
        </p:nvSpPr>
        <p:spPr>
          <a:xfrm>
            <a:off x="457199" y="1156336"/>
            <a:ext cx="8453199" cy="5564865"/>
          </a:xfrm>
        </p:spPr>
        <p:txBody>
          <a:bodyPr/>
          <a:lstStyle/>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751298594"/>
              </p:ext>
            </p:extLst>
          </p:nvPr>
        </p:nvGraphicFramePr>
        <p:xfrm>
          <a:off x="1287463" y="1301750"/>
          <a:ext cx="6323012" cy="4999038"/>
        </p:xfrm>
        <a:graphic>
          <a:graphicData uri="http://schemas.openxmlformats.org/presentationml/2006/ole">
            <mc:AlternateContent xmlns:mc="http://schemas.openxmlformats.org/markup-compatibility/2006">
              <mc:Choice xmlns:v="urn:schemas-microsoft-com:vml" Requires="v">
                <p:oleObj spid="_x0000_s1070" name="Worksheet" r:id="rId3" imgW="2908300" imgH="2298700" progId="Excel.Sheet.12">
                  <p:embed/>
                </p:oleObj>
              </mc:Choice>
              <mc:Fallback>
                <p:oleObj name="Worksheet" r:id="rId3" imgW="2908300" imgH="2298700" progId="Excel.Sheet.12">
                  <p:embed/>
                  <p:pic>
                    <p:nvPicPr>
                      <p:cNvPr id="0" name=""/>
                      <p:cNvPicPr/>
                      <p:nvPr/>
                    </p:nvPicPr>
                    <p:blipFill>
                      <a:blip r:embed="rId4"/>
                      <a:stretch>
                        <a:fillRect/>
                      </a:stretch>
                    </p:blipFill>
                    <p:spPr>
                      <a:xfrm>
                        <a:off x="1287463" y="1301750"/>
                        <a:ext cx="6323012" cy="4999038"/>
                      </a:xfrm>
                      <a:prstGeom prst="rect">
                        <a:avLst/>
                      </a:prstGeom>
                    </p:spPr>
                  </p:pic>
                </p:oleObj>
              </mc:Fallback>
            </mc:AlternateContent>
          </a:graphicData>
        </a:graphic>
      </p:graphicFrame>
    </p:spTree>
    <p:extLst>
      <p:ext uri="{BB962C8B-B14F-4D97-AF65-F5344CB8AC3E}">
        <p14:creationId xmlns:p14="http://schemas.microsoft.com/office/powerpoint/2010/main" val="355821214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Anthem’s Enhanced Personal Health Care program (formerly PC2): estimated management capitation of $3.50 pm/pm, risk adjusted (i.e., higher for patients with diabetes)</a:t>
            </a:r>
          </a:p>
          <a:p>
            <a:r>
              <a:rPr lang="en-US" dirty="0" smtClean="0"/>
              <a:t>Other carriers also have primary care programs</a:t>
            </a:r>
          </a:p>
          <a:p>
            <a:r>
              <a:rPr lang="en-US" dirty="0" smtClean="0"/>
              <a:t>Proposition: it’s worthwhile for </a:t>
            </a:r>
            <a:r>
              <a:rPr lang="en-US" u="sng" dirty="0" smtClean="0">
                <a:solidFill>
                  <a:srgbClr val="FF0000"/>
                </a:solidFill>
              </a:rPr>
              <a:t>providers </a:t>
            </a:r>
            <a:r>
              <a:rPr lang="en-US" dirty="0" smtClean="0"/>
              <a:t>to invest in this high cost population</a:t>
            </a:r>
          </a:p>
          <a:p>
            <a:pPr marL="0" indent="0">
              <a:buNone/>
            </a:pPr>
            <a:endParaRPr lang="en-US" dirty="0"/>
          </a:p>
        </p:txBody>
      </p:sp>
    </p:spTree>
    <p:extLst>
      <p:ext uri="{BB962C8B-B14F-4D97-AF65-F5344CB8AC3E}">
        <p14:creationId xmlns:p14="http://schemas.microsoft.com/office/powerpoint/2010/main" val="37688525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972787"/>
          </a:xfrm>
        </p:spPr>
        <p:txBody>
          <a:bodyPr>
            <a:normAutofit/>
          </a:bodyPr>
          <a:lstStyle/>
          <a:p>
            <a:r>
              <a:rPr lang="en-US" sz="3200" dirty="0" smtClean="0"/>
              <a:t>Prevalence of Diabetes and Pre-Diabetes 2008</a:t>
            </a:r>
            <a:endParaRPr lang="en-US" sz="3200" dirty="0"/>
          </a:p>
        </p:txBody>
      </p:sp>
      <p:pic>
        <p:nvPicPr>
          <p:cNvPr id="4" name="Content Placeholder 3"/>
          <p:cNvPicPr>
            <a:picLocks noGrp="1" noChangeAspect="1"/>
          </p:cNvPicPr>
          <p:nvPr>
            <p:ph idx="1"/>
          </p:nvPr>
        </p:nvPicPr>
        <p:blipFill>
          <a:blip r:embed="rId2"/>
          <a:srcRect t="-9624" b="-9624"/>
          <a:stretch>
            <a:fillRect/>
          </a:stretch>
        </p:blipFill>
        <p:spPr>
          <a:xfrm>
            <a:off x="267915" y="1930667"/>
            <a:ext cx="8146888" cy="4360971"/>
          </a:xfrm>
        </p:spPr>
      </p:pic>
      <p:sp>
        <p:nvSpPr>
          <p:cNvPr id="5" name="TextBox 4"/>
          <p:cNvSpPr txBox="1"/>
          <p:nvPr/>
        </p:nvSpPr>
        <p:spPr>
          <a:xfrm>
            <a:off x="691769" y="5773133"/>
            <a:ext cx="4955958" cy="584776"/>
          </a:xfrm>
          <a:prstGeom prst="rect">
            <a:avLst/>
          </a:prstGeom>
          <a:noFill/>
        </p:spPr>
        <p:txBody>
          <a:bodyPr wrap="square" rtlCol="0">
            <a:spAutoFit/>
          </a:bodyPr>
          <a:lstStyle/>
          <a:p>
            <a:r>
              <a:rPr lang="en-US" sz="1600" i="1" dirty="0" smtClean="0"/>
              <a:t>HCCI 2013, ESI population, diabetes, pre-diabetes and gestational diabetes</a:t>
            </a:r>
            <a:endParaRPr lang="en-US" sz="1600" i="1" dirty="0"/>
          </a:p>
        </p:txBody>
      </p:sp>
    </p:spTree>
    <p:extLst>
      <p:ext uri="{BB962C8B-B14F-4D97-AF65-F5344CB8AC3E}">
        <p14:creationId xmlns:p14="http://schemas.microsoft.com/office/powerpoint/2010/main" val="7830499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Prevalence 2012</a:t>
            </a:r>
            <a:endParaRPr lang="en-US" dirty="0"/>
          </a:p>
        </p:txBody>
      </p:sp>
      <p:sp>
        <p:nvSpPr>
          <p:cNvPr id="5" name="TextBox 4"/>
          <p:cNvSpPr txBox="1"/>
          <p:nvPr/>
        </p:nvSpPr>
        <p:spPr>
          <a:xfrm>
            <a:off x="1796534" y="5953809"/>
            <a:ext cx="4088666" cy="584776"/>
          </a:xfrm>
          <a:prstGeom prst="rect">
            <a:avLst/>
          </a:prstGeom>
          <a:noFill/>
        </p:spPr>
        <p:txBody>
          <a:bodyPr wrap="square" rtlCol="0">
            <a:spAutoFit/>
          </a:bodyPr>
          <a:lstStyle/>
          <a:p>
            <a:r>
              <a:rPr lang="en-US" sz="1600" i="1" dirty="0" smtClean="0"/>
              <a:t>HCCI 2013, ESI population, diabetes, pre-diabetes and gestational diabetes</a:t>
            </a:r>
          </a:p>
        </p:txBody>
      </p:sp>
      <p:pic>
        <p:nvPicPr>
          <p:cNvPr id="7" name="Content Placeholder 6"/>
          <p:cNvPicPr>
            <a:picLocks noGrp="1" noChangeAspect="1"/>
          </p:cNvPicPr>
          <p:nvPr>
            <p:ph idx="1"/>
          </p:nvPr>
        </p:nvPicPr>
        <p:blipFill>
          <a:blip r:embed="rId2"/>
          <a:srcRect t="-8700" b="-8700"/>
          <a:stretch>
            <a:fillRect/>
          </a:stretch>
        </p:blipFill>
        <p:spPr>
          <a:xfrm>
            <a:off x="330200" y="1744663"/>
            <a:ext cx="8559800" cy="4321175"/>
          </a:xfrm>
        </p:spPr>
      </p:pic>
    </p:spTree>
    <p:extLst>
      <p:ext uri="{BB962C8B-B14F-4D97-AF65-F5344CB8AC3E}">
        <p14:creationId xmlns:p14="http://schemas.microsoft.com/office/powerpoint/2010/main" val="41713333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05591"/>
          </a:xfrm>
        </p:spPr>
        <p:txBody>
          <a:bodyPr/>
          <a:lstStyle/>
          <a:p>
            <a:r>
              <a:rPr lang="en-US" dirty="0" smtClean="0"/>
              <a:t>Prevalence by Region</a:t>
            </a:r>
            <a:endParaRPr lang="en-US" dirty="0"/>
          </a:p>
        </p:txBody>
      </p:sp>
      <p:sp>
        <p:nvSpPr>
          <p:cNvPr id="5" name="TextBox 4"/>
          <p:cNvSpPr txBox="1"/>
          <p:nvPr/>
        </p:nvSpPr>
        <p:spPr>
          <a:xfrm>
            <a:off x="457200" y="6338911"/>
            <a:ext cx="2075308" cy="338554"/>
          </a:xfrm>
          <a:prstGeom prst="rect">
            <a:avLst/>
          </a:prstGeom>
          <a:noFill/>
        </p:spPr>
        <p:txBody>
          <a:bodyPr wrap="square" rtlCol="0">
            <a:spAutoFit/>
          </a:bodyPr>
          <a:lstStyle/>
          <a:p>
            <a:r>
              <a:rPr lang="en-US" sz="1600" dirty="0" smtClean="0"/>
              <a:t>Source: HCCI, 2013</a:t>
            </a:r>
          </a:p>
        </p:txBody>
      </p:sp>
      <p:pic>
        <p:nvPicPr>
          <p:cNvPr id="7" name="Content Placeholder 6"/>
          <p:cNvPicPr>
            <a:picLocks noGrp="1" noChangeAspect="1"/>
          </p:cNvPicPr>
          <p:nvPr>
            <p:ph idx="1"/>
          </p:nvPr>
        </p:nvPicPr>
        <p:blipFill>
          <a:blip r:embed="rId2"/>
          <a:srcRect l="-18458" r="-18458"/>
          <a:stretch>
            <a:fillRect/>
          </a:stretch>
        </p:blipFill>
        <p:spPr>
          <a:xfrm>
            <a:off x="457200" y="1751013"/>
            <a:ext cx="8488572" cy="4587898"/>
          </a:xfrm>
        </p:spPr>
      </p:pic>
    </p:spTree>
    <p:extLst>
      <p:ext uri="{BB962C8B-B14F-4D97-AF65-F5344CB8AC3E}">
        <p14:creationId xmlns:p14="http://schemas.microsoft.com/office/powerpoint/2010/main" val="2241642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Prevalence of Diabetes and Pre-diabetes Among ESI</a:t>
            </a:r>
            <a:br>
              <a:rPr lang="en-US" sz="3200" dirty="0" smtClean="0"/>
            </a:br>
            <a:r>
              <a:rPr lang="en-US" sz="3200" dirty="0" smtClean="0"/>
              <a:t>Under age 65</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9230809"/>
              </p:ext>
            </p:extLst>
          </p:nvPr>
        </p:nvGraphicFramePr>
        <p:xfrm>
          <a:off x="457200" y="2240315"/>
          <a:ext cx="8229600" cy="1691640"/>
        </p:xfrm>
        <a:graphic>
          <a:graphicData uri="http://schemas.openxmlformats.org/drawingml/2006/table">
            <a:tbl>
              <a:tblPr firstRow="1" bandRow="1">
                <a:tableStyleId>{5C22544A-7EE6-4342-B048-85BDC9FD1C3A}</a:tableStyleId>
              </a:tblPr>
              <a:tblGrid>
                <a:gridCol w="2351176"/>
                <a:gridCol w="1300939"/>
                <a:gridCol w="1208015"/>
                <a:gridCol w="1249314"/>
                <a:gridCol w="1042816"/>
                <a:gridCol w="1077340"/>
              </a:tblGrid>
              <a:tr h="370840">
                <a:tc>
                  <a:txBody>
                    <a:bodyPr/>
                    <a:lstStyle/>
                    <a:p>
                      <a:r>
                        <a:rPr lang="en-US" dirty="0" smtClean="0"/>
                        <a:t>Age</a:t>
                      </a:r>
                      <a:r>
                        <a:rPr lang="en-US" baseline="0" dirty="0" smtClean="0"/>
                        <a:t> Group</a:t>
                      </a:r>
                      <a:endParaRPr lang="en-US" dirty="0"/>
                    </a:p>
                  </a:txBody>
                  <a:tcPr/>
                </a:tc>
                <a:tc>
                  <a:txBody>
                    <a:bodyPr/>
                    <a:lstStyle/>
                    <a:p>
                      <a:pPr algn="ctr"/>
                      <a:r>
                        <a:rPr lang="en-US" dirty="0" smtClean="0"/>
                        <a:t>2008</a:t>
                      </a:r>
                      <a:endParaRPr lang="en-US" dirty="0"/>
                    </a:p>
                  </a:txBody>
                  <a:tcPr/>
                </a:tc>
                <a:tc>
                  <a:txBody>
                    <a:bodyPr/>
                    <a:lstStyle/>
                    <a:p>
                      <a:pPr algn="ctr"/>
                      <a:r>
                        <a:rPr lang="en-US" dirty="0" smtClean="0"/>
                        <a:t>2009</a:t>
                      </a:r>
                      <a:endParaRPr lang="en-US" dirty="0"/>
                    </a:p>
                  </a:txBody>
                  <a:tcPr/>
                </a:tc>
                <a:tc>
                  <a:txBody>
                    <a:bodyPr/>
                    <a:lstStyle/>
                    <a:p>
                      <a:pPr algn="ctr"/>
                      <a:r>
                        <a:rPr lang="en-US" dirty="0" smtClean="0"/>
                        <a:t>2010</a:t>
                      </a:r>
                      <a:endParaRPr lang="en-US" dirty="0"/>
                    </a:p>
                  </a:txBody>
                  <a:tcPr/>
                </a:tc>
                <a:tc>
                  <a:txBody>
                    <a:bodyPr/>
                    <a:lstStyle/>
                    <a:p>
                      <a:pPr algn="ctr"/>
                      <a:r>
                        <a:rPr lang="en-US" dirty="0" smtClean="0"/>
                        <a:t>2011</a:t>
                      </a:r>
                      <a:endParaRPr lang="en-US" dirty="0"/>
                    </a:p>
                  </a:txBody>
                  <a:tcPr/>
                </a:tc>
                <a:tc>
                  <a:txBody>
                    <a:bodyPr/>
                    <a:lstStyle/>
                    <a:p>
                      <a:pPr algn="ctr"/>
                      <a:r>
                        <a:rPr lang="en-US" dirty="0" smtClean="0"/>
                        <a:t>2012</a:t>
                      </a:r>
                      <a:endParaRPr lang="en-US" dirty="0"/>
                    </a:p>
                  </a:txBody>
                  <a:tcPr/>
                </a:tc>
              </a:tr>
              <a:tr h="370840">
                <a:tc>
                  <a:txBody>
                    <a:bodyPr/>
                    <a:lstStyle/>
                    <a:p>
                      <a:r>
                        <a:rPr lang="en-US" sz="1600" dirty="0" smtClean="0"/>
                        <a:t>% </a:t>
                      </a:r>
                      <a:r>
                        <a:rPr lang="en-US" sz="1600" smtClean="0"/>
                        <a:t>of ESI</a:t>
                      </a:r>
                      <a:r>
                        <a:rPr lang="en-US" sz="1600" baseline="0" smtClean="0"/>
                        <a:t> Population</a:t>
                      </a:r>
                      <a:endParaRPr lang="en-US" sz="1600" dirty="0"/>
                    </a:p>
                  </a:txBody>
                  <a:tcPr/>
                </a:tc>
                <a:tc>
                  <a:txBody>
                    <a:bodyPr/>
                    <a:lstStyle/>
                    <a:p>
                      <a:pPr algn="ctr"/>
                      <a:r>
                        <a:rPr lang="en-US" dirty="0" smtClean="0"/>
                        <a:t>6.4%</a:t>
                      </a:r>
                      <a:endParaRPr lang="en-US" dirty="0"/>
                    </a:p>
                  </a:txBody>
                  <a:tcPr/>
                </a:tc>
                <a:tc>
                  <a:txBody>
                    <a:bodyPr/>
                    <a:lstStyle/>
                    <a:p>
                      <a:pPr algn="ctr"/>
                      <a:r>
                        <a:rPr lang="en-US" dirty="0" smtClean="0"/>
                        <a:t>7.1%</a:t>
                      </a:r>
                      <a:endParaRPr lang="en-US" dirty="0"/>
                    </a:p>
                  </a:txBody>
                  <a:tcPr/>
                </a:tc>
                <a:tc>
                  <a:txBody>
                    <a:bodyPr/>
                    <a:lstStyle/>
                    <a:p>
                      <a:pPr algn="ctr"/>
                      <a:r>
                        <a:rPr lang="en-US" dirty="0" smtClean="0"/>
                        <a:t>7.8%</a:t>
                      </a:r>
                      <a:endParaRPr lang="en-US" dirty="0"/>
                    </a:p>
                  </a:txBody>
                  <a:tcPr/>
                </a:tc>
                <a:tc>
                  <a:txBody>
                    <a:bodyPr/>
                    <a:lstStyle/>
                    <a:p>
                      <a:pPr algn="ctr"/>
                      <a:r>
                        <a:rPr lang="en-US" dirty="0" smtClean="0"/>
                        <a:t>8.3%</a:t>
                      </a:r>
                      <a:endParaRPr lang="en-US" dirty="0"/>
                    </a:p>
                  </a:txBody>
                  <a:tcPr/>
                </a:tc>
                <a:tc>
                  <a:txBody>
                    <a:bodyPr/>
                    <a:lstStyle/>
                    <a:p>
                      <a:pPr algn="ctr"/>
                      <a:r>
                        <a:rPr lang="en-US" dirty="0" smtClean="0"/>
                        <a:t>8.8%</a:t>
                      </a:r>
                      <a:endParaRPr lang="en-US" dirty="0"/>
                    </a:p>
                  </a:txBody>
                  <a:tcPr/>
                </a:tc>
              </a:tr>
              <a:tr h="370840">
                <a:tc>
                  <a:txBody>
                    <a:bodyPr/>
                    <a:lstStyle/>
                    <a:p>
                      <a:r>
                        <a:rPr lang="en-US" sz="1600" dirty="0" smtClean="0"/>
                        <a:t>Per 1,000 Insured Months</a:t>
                      </a:r>
                      <a:endParaRPr lang="en-US" sz="1600" dirty="0"/>
                    </a:p>
                  </a:txBody>
                  <a:tcPr/>
                </a:tc>
                <a:tc>
                  <a:txBody>
                    <a:bodyPr/>
                    <a:lstStyle/>
                    <a:p>
                      <a:pPr algn="ctr"/>
                      <a:r>
                        <a:rPr lang="en-US" dirty="0" smtClean="0"/>
                        <a:t>64</a:t>
                      </a:r>
                      <a:endParaRPr lang="en-US" dirty="0"/>
                    </a:p>
                  </a:txBody>
                  <a:tcPr/>
                </a:tc>
                <a:tc>
                  <a:txBody>
                    <a:bodyPr/>
                    <a:lstStyle/>
                    <a:p>
                      <a:pPr algn="ctr"/>
                      <a:r>
                        <a:rPr lang="en-US" dirty="0" smtClean="0"/>
                        <a:t>71</a:t>
                      </a:r>
                      <a:endParaRPr lang="en-US" dirty="0"/>
                    </a:p>
                  </a:txBody>
                  <a:tcPr/>
                </a:tc>
                <a:tc>
                  <a:txBody>
                    <a:bodyPr/>
                    <a:lstStyle/>
                    <a:p>
                      <a:pPr algn="ctr"/>
                      <a:r>
                        <a:rPr lang="en-US" dirty="0" smtClean="0"/>
                        <a:t>78</a:t>
                      </a:r>
                      <a:endParaRPr lang="en-US" dirty="0"/>
                    </a:p>
                  </a:txBody>
                  <a:tcPr/>
                </a:tc>
                <a:tc>
                  <a:txBody>
                    <a:bodyPr/>
                    <a:lstStyle/>
                    <a:p>
                      <a:pPr algn="ctr"/>
                      <a:r>
                        <a:rPr lang="en-US" dirty="0" smtClean="0"/>
                        <a:t>83</a:t>
                      </a:r>
                      <a:endParaRPr lang="en-US" dirty="0"/>
                    </a:p>
                  </a:txBody>
                  <a:tcPr/>
                </a:tc>
                <a:tc>
                  <a:txBody>
                    <a:bodyPr/>
                    <a:lstStyle/>
                    <a:p>
                      <a:pPr algn="ctr"/>
                      <a:r>
                        <a:rPr lang="en-US" dirty="0" smtClean="0"/>
                        <a:t>88</a:t>
                      </a:r>
                      <a:endParaRPr lang="en-US" dirty="0"/>
                    </a:p>
                  </a:txBody>
                  <a:tcPr/>
                </a:tc>
              </a:tr>
              <a:tr h="370840">
                <a:tc>
                  <a:txBody>
                    <a:bodyPr/>
                    <a:lstStyle/>
                    <a:p>
                      <a:r>
                        <a:rPr lang="en-US" sz="1600" smtClean="0"/>
                        <a:t>Change from</a:t>
                      </a:r>
                      <a:r>
                        <a:rPr lang="en-US" sz="1600" baseline="0" smtClean="0"/>
                        <a:t> prior year</a:t>
                      </a:r>
                      <a:endParaRPr lang="en-US" sz="1600"/>
                    </a:p>
                  </a:txBody>
                  <a:tcPr/>
                </a:tc>
                <a:tc>
                  <a:txBody>
                    <a:bodyPr/>
                    <a:lstStyle/>
                    <a:p>
                      <a:pPr algn="ctr"/>
                      <a:r>
                        <a:rPr lang="en-US" dirty="0" smtClean="0"/>
                        <a:t>n/a</a:t>
                      </a:r>
                      <a:endParaRPr lang="en-US" dirty="0"/>
                    </a:p>
                  </a:txBody>
                  <a:tcPr/>
                </a:tc>
                <a:tc>
                  <a:txBody>
                    <a:bodyPr/>
                    <a:lstStyle/>
                    <a:p>
                      <a:pPr algn="ctr"/>
                      <a:r>
                        <a:rPr lang="en-US" dirty="0" smtClean="0"/>
                        <a:t>12.0%</a:t>
                      </a:r>
                      <a:endParaRPr lang="en-US" dirty="0"/>
                    </a:p>
                  </a:txBody>
                  <a:tcPr/>
                </a:tc>
                <a:tc>
                  <a:txBody>
                    <a:bodyPr/>
                    <a:lstStyle/>
                    <a:p>
                      <a:pPr algn="ctr"/>
                      <a:r>
                        <a:rPr lang="en-US" dirty="0" smtClean="0"/>
                        <a:t>9.2%</a:t>
                      </a:r>
                      <a:endParaRPr lang="en-US" dirty="0"/>
                    </a:p>
                  </a:txBody>
                  <a:tcPr/>
                </a:tc>
                <a:tc>
                  <a:txBody>
                    <a:bodyPr/>
                    <a:lstStyle/>
                    <a:p>
                      <a:pPr algn="ctr"/>
                      <a:r>
                        <a:rPr lang="en-US" dirty="0" smtClean="0"/>
                        <a:t>7.2%</a:t>
                      </a:r>
                      <a:endParaRPr lang="en-US" dirty="0"/>
                    </a:p>
                  </a:txBody>
                  <a:tcPr/>
                </a:tc>
                <a:tc>
                  <a:txBody>
                    <a:bodyPr/>
                    <a:lstStyle/>
                    <a:p>
                      <a:pPr algn="ctr"/>
                      <a:r>
                        <a:rPr lang="en-US" dirty="0" smtClean="0"/>
                        <a:t>5.4%</a:t>
                      </a:r>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92030082"/>
              </p:ext>
            </p:extLst>
          </p:nvPr>
        </p:nvGraphicFramePr>
        <p:xfrm>
          <a:off x="457200" y="4174270"/>
          <a:ext cx="8229600" cy="1483360"/>
        </p:xfrm>
        <a:graphic>
          <a:graphicData uri="http://schemas.openxmlformats.org/drawingml/2006/table">
            <a:tbl>
              <a:tblPr firstRow="1" bandRow="1">
                <a:tableStyleId>{5C22544A-7EE6-4342-B048-85BDC9FD1C3A}</a:tableStyleId>
              </a:tblPr>
              <a:tblGrid>
                <a:gridCol w="2351176"/>
                <a:gridCol w="1338641"/>
                <a:gridCol w="1201287"/>
                <a:gridCol w="1228665"/>
                <a:gridCol w="1053141"/>
                <a:gridCol w="1056690"/>
              </a:tblGrid>
              <a:tr h="370840">
                <a:tc>
                  <a:txBody>
                    <a:bodyPr/>
                    <a:lstStyle/>
                    <a:p>
                      <a:pPr algn="ctr"/>
                      <a:r>
                        <a:rPr lang="en-US" dirty="0" smtClean="0"/>
                        <a:t> Adults</a:t>
                      </a:r>
                      <a:r>
                        <a:rPr lang="en-US" baseline="0" dirty="0" smtClean="0"/>
                        <a:t> by age</a:t>
                      </a:r>
                      <a:endParaRPr lang="en-US" dirty="0"/>
                    </a:p>
                  </a:txBody>
                  <a:tcPr/>
                </a:tc>
                <a:tc>
                  <a:txBody>
                    <a:bodyPr/>
                    <a:lstStyle/>
                    <a:p>
                      <a:pPr algn="ctr"/>
                      <a:r>
                        <a:rPr lang="en-US" dirty="0" smtClean="0"/>
                        <a:t>2008</a:t>
                      </a:r>
                      <a:endParaRPr lang="en-US" dirty="0"/>
                    </a:p>
                  </a:txBody>
                  <a:tcPr/>
                </a:tc>
                <a:tc>
                  <a:txBody>
                    <a:bodyPr/>
                    <a:lstStyle/>
                    <a:p>
                      <a:pPr algn="ctr"/>
                      <a:r>
                        <a:rPr lang="en-US" dirty="0" smtClean="0"/>
                        <a:t>2009</a:t>
                      </a:r>
                      <a:endParaRPr lang="en-US" dirty="0"/>
                    </a:p>
                  </a:txBody>
                  <a:tcPr/>
                </a:tc>
                <a:tc>
                  <a:txBody>
                    <a:bodyPr/>
                    <a:lstStyle/>
                    <a:p>
                      <a:pPr algn="ctr"/>
                      <a:r>
                        <a:rPr lang="en-US" dirty="0" smtClean="0"/>
                        <a:t>2010</a:t>
                      </a:r>
                      <a:endParaRPr lang="en-US" dirty="0"/>
                    </a:p>
                  </a:txBody>
                  <a:tcPr/>
                </a:tc>
                <a:tc>
                  <a:txBody>
                    <a:bodyPr/>
                    <a:lstStyle/>
                    <a:p>
                      <a:pPr algn="ctr"/>
                      <a:r>
                        <a:rPr lang="en-US" dirty="0" smtClean="0"/>
                        <a:t>2011</a:t>
                      </a:r>
                      <a:endParaRPr lang="en-US" dirty="0"/>
                    </a:p>
                  </a:txBody>
                  <a:tcPr/>
                </a:tc>
                <a:tc>
                  <a:txBody>
                    <a:bodyPr/>
                    <a:lstStyle/>
                    <a:p>
                      <a:pPr algn="ctr"/>
                      <a:r>
                        <a:rPr lang="en-US" dirty="0" smtClean="0"/>
                        <a:t>2012</a:t>
                      </a:r>
                      <a:endParaRPr lang="en-US" dirty="0"/>
                    </a:p>
                  </a:txBody>
                  <a:tcPr/>
                </a:tc>
              </a:tr>
              <a:tr h="370840">
                <a:tc>
                  <a:txBody>
                    <a:bodyPr/>
                    <a:lstStyle/>
                    <a:p>
                      <a:pPr algn="ctr"/>
                      <a:r>
                        <a:rPr lang="en-US" dirty="0" smtClean="0"/>
                        <a:t>26-44</a:t>
                      </a:r>
                      <a:endParaRPr lang="en-US" dirty="0"/>
                    </a:p>
                  </a:txBody>
                  <a:tcPr/>
                </a:tc>
                <a:tc>
                  <a:txBody>
                    <a:bodyPr/>
                    <a:lstStyle/>
                    <a:p>
                      <a:pPr algn="ctr"/>
                      <a:r>
                        <a:rPr lang="en-US" dirty="0" smtClean="0"/>
                        <a:t>4.1%</a:t>
                      </a:r>
                      <a:endParaRPr lang="en-US" dirty="0"/>
                    </a:p>
                  </a:txBody>
                  <a:tcPr/>
                </a:tc>
                <a:tc>
                  <a:txBody>
                    <a:bodyPr/>
                    <a:lstStyle/>
                    <a:p>
                      <a:pPr algn="ctr"/>
                      <a:r>
                        <a:rPr lang="en-US" dirty="0" smtClean="0"/>
                        <a:t>4.8%</a:t>
                      </a:r>
                      <a:endParaRPr lang="en-US" dirty="0"/>
                    </a:p>
                  </a:txBody>
                  <a:tcPr/>
                </a:tc>
                <a:tc>
                  <a:txBody>
                    <a:bodyPr/>
                    <a:lstStyle/>
                    <a:p>
                      <a:pPr algn="ctr"/>
                      <a:r>
                        <a:rPr lang="en-US" dirty="0" smtClean="0"/>
                        <a:t>5.3%</a:t>
                      </a:r>
                      <a:endParaRPr lang="en-US" dirty="0"/>
                    </a:p>
                  </a:txBody>
                  <a:tcPr/>
                </a:tc>
                <a:tc>
                  <a:txBody>
                    <a:bodyPr/>
                    <a:lstStyle/>
                    <a:p>
                      <a:pPr algn="ctr"/>
                      <a:r>
                        <a:rPr lang="en-US" dirty="0" smtClean="0"/>
                        <a:t>5.8%</a:t>
                      </a:r>
                      <a:endParaRPr lang="en-US" dirty="0"/>
                    </a:p>
                  </a:txBody>
                  <a:tcPr/>
                </a:tc>
                <a:tc>
                  <a:txBody>
                    <a:bodyPr/>
                    <a:lstStyle/>
                    <a:p>
                      <a:pPr algn="ctr"/>
                      <a:r>
                        <a:rPr lang="en-US" dirty="0" smtClean="0"/>
                        <a:t>6.1%</a:t>
                      </a:r>
                      <a:endParaRPr lang="en-US" dirty="0"/>
                    </a:p>
                  </a:txBody>
                  <a:tcPr/>
                </a:tc>
              </a:tr>
              <a:tr h="370840">
                <a:tc>
                  <a:txBody>
                    <a:bodyPr/>
                    <a:lstStyle/>
                    <a:p>
                      <a:pPr algn="ctr"/>
                      <a:r>
                        <a:rPr lang="en-US" dirty="0" smtClean="0"/>
                        <a:t>45-54</a:t>
                      </a:r>
                      <a:endParaRPr lang="en-US" dirty="0"/>
                    </a:p>
                  </a:txBody>
                  <a:tcPr/>
                </a:tc>
                <a:tc>
                  <a:txBody>
                    <a:bodyPr/>
                    <a:lstStyle/>
                    <a:p>
                      <a:pPr algn="ctr"/>
                      <a:r>
                        <a:rPr lang="en-US" dirty="0" smtClean="0"/>
                        <a:t>10.1%</a:t>
                      </a:r>
                      <a:endParaRPr lang="en-US" dirty="0"/>
                    </a:p>
                  </a:txBody>
                  <a:tcPr/>
                </a:tc>
                <a:tc>
                  <a:txBody>
                    <a:bodyPr/>
                    <a:lstStyle/>
                    <a:p>
                      <a:pPr algn="ctr"/>
                      <a:r>
                        <a:rPr lang="en-US" dirty="0" smtClean="0"/>
                        <a:t>11.4%</a:t>
                      </a:r>
                      <a:endParaRPr lang="en-US" dirty="0"/>
                    </a:p>
                  </a:txBody>
                  <a:tcPr/>
                </a:tc>
                <a:tc>
                  <a:txBody>
                    <a:bodyPr/>
                    <a:lstStyle/>
                    <a:p>
                      <a:pPr algn="ctr"/>
                      <a:r>
                        <a:rPr lang="en-US" dirty="0" smtClean="0"/>
                        <a:t>12.4%</a:t>
                      </a:r>
                      <a:endParaRPr lang="en-US" dirty="0"/>
                    </a:p>
                  </a:txBody>
                  <a:tcPr/>
                </a:tc>
                <a:tc>
                  <a:txBody>
                    <a:bodyPr/>
                    <a:lstStyle/>
                    <a:p>
                      <a:pPr algn="ctr"/>
                      <a:r>
                        <a:rPr lang="en-US" dirty="0" smtClean="0"/>
                        <a:t>13.5%</a:t>
                      </a:r>
                      <a:endParaRPr lang="en-US" dirty="0"/>
                    </a:p>
                  </a:txBody>
                  <a:tcPr/>
                </a:tc>
                <a:tc>
                  <a:txBody>
                    <a:bodyPr/>
                    <a:lstStyle/>
                    <a:p>
                      <a:pPr algn="ctr"/>
                      <a:r>
                        <a:rPr lang="en-US" dirty="0" smtClean="0"/>
                        <a:t>14.3%</a:t>
                      </a:r>
                      <a:endParaRPr lang="en-US" dirty="0"/>
                    </a:p>
                  </a:txBody>
                  <a:tcPr/>
                </a:tc>
              </a:tr>
              <a:tr h="370840">
                <a:tc>
                  <a:txBody>
                    <a:bodyPr/>
                    <a:lstStyle/>
                    <a:p>
                      <a:pPr algn="ctr"/>
                      <a:r>
                        <a:rPr lang="en-US" dirty="0" smtClean="0"/>
                        <a:t>55-64</a:t>
                      </a:r>
                      <a:endParaRPr lang="en-US" dirty="0"/>
                    </a:p>
                  </a:txBody>
                  <a:tcPr/>
                </a:tc>
                <a:tc>
                  <a:txBody>
                    <a:bodyPr/>
                    <a:lstStyle/>
                    <a:p>
                      <a:pPr algn="ctr"/>
                      <a:r>
                        <a:rPr lang="en-US" dirty="0" smtClean="0"/>
                        <a:t>18.5%</a:t>
                      </a:r>
                    </a:p>
                  </a:txBody>
                  <a:tcPr/>
                </a:tc>
                <a:tc>
                  <a:txBody>
                    <a:bodyPr/>
                    <a:lstStyle/>
                    <a:p>
                      <a:pPr algn="ctr"/>
                      <a:r>
                        <a:rPr lang="en-US" dirty="0" smtClean="0"/>
                        <a:t>20.4%</a:t>
                      </a:r>
                      <a:endParaRPr lang="en-US" dirty="0"/>
                    </a:p>
                  </a:txBody>
                  <a:tcPr/>
                </a:tc>
                <a:tc>
                  <a:txBody>
                    <a:bodyPr/>
                    <a:lstStyle/>
                    <a:p>
                      <a:pPr algn="ctr"/>
                      <a:r>
                        <a:rPr lang="en-US" dirty="0" smtClean="0"/>
                        <a:t>21.8%</a:t>
                      </a:r>
                      <a:endParaRPr lang="en-US" dirty="0"/>
                    </a:p>
                  </a:txBody>
                  <a:tcPr/>
                </a:tc>
                <a:tc>
                  <a:txBody>
                    <a:bodyPr/>
                    <a:lstStyle/>
                    <a:p>
                      <a:pPr algn="ctr"/>
                      <a:r>
                        <a:rPr lang="en-US" dirty="0" smtClean="0"/>
                        <a:t>23.1%</a:t>
                      </a:r>
                      <a:endParaRPr lang="en-US" dirty="0"/>
                    </a:p>
                  </a:txBody>
                  <a:tcPr/>
                </a:tc>
                <a:tc>
                  <a:txBody>
                    <a:bodyPr/>
                    <a:lstStyle/>
                    <a:p>
                      <a:pPr algn="ctr"/>
                      <a:r>
                        <a:rPr lang="en-US" dirty="0" smtClean="0"/>
                        <a:t>24.0%</a:t>
                      </a:r>
                      <a:endParaRPr lang="en-US" dirty="0"/>
                    </a:p>
                  </a:txBody>
                  <a:tcPr/>
                </a:tc>
              </a:tr>
            </a:tbl>
          </a:graphicData>
        </a:graphic>
      </p:graphicFrame>
      <p:sp>
        <p:nvSpPr>
          <p:cNvPr id="6" name="TextBox 5"/>
          <p:cNvSpPr txBox="1"/>
          <p:nvPr/>
        </p:nvSpPr>
        <p:spPr>
          <a:xfrm>
            <a:off x="1042816" y="6019140"/>
            <a:ext cx="2003033" cy="338554"/>
          </a:xfrm>
          <a:prstGeom prst="rect">
            <a:avLst/>
          </a:prstGeom>
          <a:noFill/>
        </p:spPr>
        <p:txBody>
          <a:bodyPr wrap="square" rtlCol="0">
            <a:spAutoFit/>
          </a:bodyPr>
          <a:lstStyle/>
          <a:p>
            <a:r>
              <a:rPr lang="en-US" sz="1600" dirty="0" smtClean="0"/>
              <a:t>Source: HCCI, 2013</a:t>
            </a:r>
            <a:endParaRPr lang="en-US" sz="1600" dirty="0"/>
          </a:p>
        </p:txBody>
      </p:sp>
      <p:sp>
        <p:nvSpPr>
          <p:cNvPr id="3" name="TextBox 2"/>
          <p:cNvSpPr txBox="1"/>
          <p:nvPr/>
        </p:nvSpPr>
        <p:spPr>
          <a:xfrm>
            <a:off x="4717289" y="6030581"/>
            <a:ext cx="3844137" cy="276999"/>
          </a:xfrm>
          <a:prstGeom prst="rect">
            <a:avLst/>
          </a:prstGeom>
          <a:noFill/>
        </p:spPr>
        <p:txBody>
          <a:bodyPr wrap="square" rtlCol="0">
            <a:spAutoFit/>
          </a:bodyPr>
          <a:lstStyle/>
          <a:p>
            <a:r>
              <a:rPr lang="en-US" sz="1200" dirty="0" smtClean="0"/>
              <a:t>ESI = Employer Sponsored Health Insurance</a:t>
            </a:r>
            <a:endParaRPr lang="en-US" sz="1200" dirty="0"/>
          </a:p>
        </p:txBody>
      </p:sp>
    </p:spTree>
    <p:extLst>
      <p:ext uri="{BB962C8B-B14F-4D97-AF65-F5344CB8AC3E}">
        <p14:creationId xmlns:p14="http://schemas.microsoft.com/office/powerpoint/2010/main" val="5988015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408248"/>
            <a:ext cx="7345362" cy="1122682"/>
          </a:xfrm>
        </p:spPr>
        <p:txBody>
          <a:bodyPr>
            <a:normAutofit fontScale="90000"/>
          </a:bodyPr>
          <a:lstStyle/>
          <a:p>
            <a:r>
              <a:rPr lang="en-US" sz="2800" dirty="0" smtClean="0"/>
              <a:t>The</a:t>
            </a:r>
            <a:r>
              <a:rPr lang="en-US" sz="2800" dirty="0"/>
              <a:t> </a:t>
            </a:r>
            <a:r>
              <a:rPr lang="en-US" sz="2800" dirty="0" smtClean="0"/>
              <a:t>Population Value of Quality Indicator Reporting: A Framework for Prioritizing Health Care Performance Measures</a:t>
            </a:r>
            <a:endParaRPr lang="en-US" sz="2800" dirty="0"/>
          </a:p>
        </p:txBody>
      </p:sp>
      <p:sp>
        <p:nvSpPr>
          <p:cNvPr id="3" name="Content Placeholder 2"/>
          <p:cNvSpPr>
            <a:spLocks noGrp="1"/>
          </p:cNvSpPr>
          <p:nvPr>
            <p:ph idx="1"/>
          </p:nvPr>
        </p:nvSpPr>
        <p:spPr>
          <a:xfrm>
            <a:off x="900112" y="1746394"/>
            <a:ext cx="7345363" cy="4319127"/>
          </a:xfrm>
        </p:spPr>
        <p:txBody>
          <a:bodyPr>
            <a:normAutofit fontScale="62500" lnSpcReduction="20000"/>
          </a:bodyPr>
          <a:lstStyle/>
          <a:p>
            <a:pPr marL="4572" indent="0">
              <a:spcBef>
                <a:spcPts val="0"/>
              </a:spcBef>
              <a:buNone/>
            </a:pPr>
            <a:r>
              <a:rPr lang="en-US" sz="3200" dirty="0"/>
              <a:t>David O. Meltzer, University of Chicago</a:t>
            </a:r>
          </a:p>
          <a:p>
            <a:pPr marL="4572" indent="0">
              <a:spcBef>
                <a:spcPts val="0"/>
              </a:spcBef>
              <a:buNone/>
            </a:pPr>
            <a:r>
              <a:rPr lang="en-US" sz="3200" dirty="0"/>
              <a:t>Jeannette W. Chung, Northwestern </a:t>
            </a:r>
            <a:r>
              <a:rPr lang="en-US" sz="3200" dirty="0" smtClean="0"/>
              <a:t>University</a:t>
            </a:r>
            <a:endParaRPr lang="en-US" dirty="0"/>
          </a:p>
          <a:p>
            <a:pPr marL="0" indent="0" fontAlgn="base">
              <a:buNone/>
            </a:pPr>
            <a:r>
              <a:rPr lang="en-US" b="1" dirty="0"/>
              <a:t>Abstract</a:t>
            </a:r>
          </a:p>
          <a:p>
            <a:pPr marL="0" indent="0" fontAlgn="base">
              <a:buNone/>
            </a:pPr>
            <a:r>
              <a:rPr lang="en-US" dirty="0"/>
              <a:t>The Agency for Healthcare Research and Quality (AHRQ) National Healthcare Quality and Disparities Reports contain more than 250 quality indicators, such as whether a patient with a suspected heart attack received an aspirin. The Department of Health and Human Services National Quality Measures Clearinghouse identifies more than 2,100 such indicators. Because resources for making quality improvements are limited, there is a need to prioritize among these indicators. We propose an approach to assess how reporting specific quality indicators would change care to improve the length and quality of life of the US population. </a:t>
            </a:r>
            <a:r>
              <a:rPr lang="en-US" dirty="0">
                <a:solidFill>
                  <a:srgbClr val="FF0000"/>
                </a:solidFill>
              </a:rPr>
              <a:t>Using thirteen AHRQ quality indicators with readily available data on the benefits of indicator reporting, we found that seven of them account for 93 percent of total benefits, while the remaining six account for only 7 percent of total benefits. </a:t>
            </a:r>
            <a:r>
              <a:rPr lang="en-US" dirty="0"/>
              <a:t>Use of a framework such as this could focus resources on indicators having the greatest expected impact on population health.</a:t>
            </a:r>
          </a:p>
          <a:p>
            <a:pPr marL="0" indent="0">
              <a:buNone/>
            </a:pPr>
            <a:r>
              <a:rPr lang="en-US" i="1" dirty="0"/>
              <a:t>Health Affairs</a:t>
            </a:r>
            <a:r>
              <a:rPr lang="en-US" dirty="0"/>
              <a:t>, January 2014, </a:t>
            </a:r>
            <a:r>
              <a:rPr lang="en-US" dirty="0" err="1"/>
              <a:t>pp</a:t>
            </a:r>
            <a:r>
              <a:rPr lang="en-US" dirty="0"/>
              <a:t> 132-139 </a:t>
            </a:r>
          </a:p>
          <a:p>
            <a:pPr marL="0" indent="0">
              <a:buNone/>
            </a:pPr>
            <a:endParaRPr lang="en-US" dirty="0"/>
          </a:p>
        </p:txBody>
      </p:sp>
    </p:spTree>
    <p:extLst>
      <p:ext uri="{BB962C8B-B14F-4D97-AF65-F5344CB8AC3E}">
        <p14:creationId xmlns:p14="http://schemas.microsoft.com/office/powerpoint/2010/main" val="595187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rcRect t="-10333" b="-10333"/>
          <a:stretch>
            <a:fillRect/>
          </a:stretch>
        </p:blipFill>
        <p:spPr bwMode="auto">
          <a:xfrm>
            <a:off x="295275" y="244475"/>
            <a:ext cx="8662988" cy="6411913"/>
          </a:xfrm>
          <a:prstGeom prst="rect">
            <a:avLst/>
          </a:prstGeom>
          <a:noFill/>
          <a:ln>
            <a:noFill/>
          </a:ln>
        </p:spPr>
      </p:pic>
    </p:spTree>
    <p:extLst>
      <p:ext uri="{BB962C8B-B14F-4D97-AF65-F5344CB8AC3E}">
        <p14:creationId xmlns:p14="http://schemas.microsoft.com/office/powerpoint/2010/main" val="23908758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572"/>
            <a:ext cx="8229600" cy="1400358"/>
          </a:xfrm>
        </p:spPr>
        <p:txBody>
          <a:bodyPr>
            <a:normAutofit/>
          </a:bodyPr>
          <a:lstStyle/>
          <a:p>
            <a:r>
              <a:rPr lang="en-US" sz="4000" dirty="0" smtClean="0"/>
              <a:t>Beacon study: HgbA1c Results By Care Model</a:t>
            </a:r>
            <a:endParaRPr lang="en-US" sz="4000" dirty="0"/>
          </a:p>
        </p:txBody>
      </p:sp>
      <p:graphicFrame>
        <p:nvGraphicFramePr>
          <p:cNvPr id="4" name="Content Placeholder 3"/>
          <p:cNvGraphicFramePr>
            <a:graphicFrameLocks noGrp="1"/>
          </p:cNvGraphicFramePr>
          <p:nvPr>
            <p:ph idx="1"/>
          </p:nvPr>
        </p:nvGraphicFramePr>
        <p:xfrm>
          <a:off x="900113" y="2133600"/>
          <a:ext cx="7345362" cy="3932238"/>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Arrow Connector 5"/>
          <p:cNvCxnSpPr/>
          <p:nvPr/>
        </p:nvCxnSpPr>
        <p:spPr>
          <a:xfrm>
            <a:off x="3634415" y="2410708"/>
            <a:ext cx="35608" cy="27301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55350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439"/>
            <a:ext cx="8229600" cy="1234226"/>
          </a:xfrm>
        </p:spPr>
        <p:txBody>
          <a:bodyPr>
            <a:noAutofit/>
          </a:bodyPr>
          <a:lstStyle/>
          <a:p>
            <a:r>
              <a:rPr lang="en-US" sz="2400" b="1" dirty="0">
                <a:solidFill>
                  <a:srgbClr val="0070C0"/>
                </a:solidFill>
              </a:rPr>
              <a:t>Most Conservative ROI </a:t>
            </a:r>
            <a:r>
              <a:rPr lang="en-US" sz="2400" b="1" dirty="0" smtClean="0">
                <a:solidFill>
                  <a:srgbClr val="0070C0"/>
                </a:solidFill>
              </a:rPr>
              <a:t>Estimate to account for potential Regression to the Mean</a:t>
            </a:r>
            <a:r>
              <a:rPr lang="en-US" sz="2800" dirty="0">
                <a:solidFill>
                  <a:srgbClr val="0070C0"/>
                </a:solidFill>
              </a:rPr>
              <a:t/>
            </a:r>
            <a:br>
              <a:rPr lang="en-US" sz="2800" dirty="0">
                <a:solidFill>
                  <a:srgbClr val="0070C0"/>
                </a:solidFill>
              </a:rPr>
            </a:br>
            <a:r>
              <a:rPr lang="en-US" sz="1800" dirty="0">
                <a:solidFill>
                  <a:srgbClr val="0070C0"/>
                </a:solidFill>
              </a:rPr>
              <a:t>Comparing HgbA1c at -12 to -7 months prior </a:t>
            </a:r>
            <a:r>
              <a:rPr lang="en-US" sz="1800" dirty="0" smtClean="0">
                <a:solidFill>
                  <a:srgbClr val="0070C0"/>
                </a:solidFill>
              </a:rPr>
              <a:t>to enrollment </a:t>
            </a:r>
            <a:r>
              <a:rPr lang="en-US" sz="1800" dirty="0">
                <a:solidFill>
                  <a:srgbClr val="0070C0"/>
                </a:solidFill>
              </a:rPr>
              <a:t/>
            </a:r>
            <a:br>
              <a:rPr lang="en-US" sz="1800" dirty="0">
                <a:solidFill>
                  <a:srgbClr val="0070C0"/>
                </a:solidFill>
              </a:rPr>
            </a:br>
            <a:r>
              <a:rPr lang="en-US" sz="1800" dirty="0">
                <a:solidFill>
                  <a:srgbClr val="0070C0"/>
                </a:solidFill>
              </a:rPr>
              <a:t>to +7 to +12 months post-enrollment</a:t>
            </a:r>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594360" y="1984619"/>
            <a:ext cx="8418628" cy="428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949713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163</TotalTime>
  <Words>419</Words>
  <Application>Microsoft Macintosh PowerPoint</Application>
  <PresentationFormat>On-screen Show (4:3)</PresentationFormat>
  <Paragraphs>78</Paragraphs>
  <Slides>11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Capital</vt:lpstr>
      <vt:lpstr>Microsoft Excel Sheet</vt:lpstr>
      <vt:lpstr>Employers’ Forum</vt:lpstr>
      <vt:lpstr>Prevalence of Diabetes and Pre-Diabetes 2008</vt:lpstr>
      <vt:lpstr>Prevalence 2012</vt:lpstr>
      <vt:lpstr>Prevalence by Region</vt:lpstr>
      <vt:lpstr>Prevalence of Diabetes and Pre-diabetes Among ESI Under age 65</vt:lpstr>
      <vt:lpstr>The Population Value of Quality Indicator Reporting: A Framework for Prioritizing Health Care Performance Measures</vt:lpstr>
      <vt:lpstr>PowerPoint Presentation</vt:lpstr>
      <vt:lpstr>Beacon study: HgbA1c Results By Care Model</vt:lpstr>
      <vt:lpstr>Most Conservative ROI Estimate to account for potential Regression to the Mean Comparing HgbA1c at -12 to -7 months prior to enrollment  to +7 to +12 months post-enrollment</vt:lpstr>
      <vt:lpstr>Intervention Costs</vt:lpstr>
      <vt:lpstr>Discussion</vt:lpstr>
    </vt:vector>
  </TitlesOfParts>
  <Company>HealthCare Options,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Kelleher</dc:creator>
  <cp:lastModifiedBy>David Kelleher</cp:lastModifiedBy>
  <cp:revision>26</cp:revision>
  <cp:lastPrinted>2014-01-20T18:44:55Z</cp:lastPrinted>
  <dcterms:created xsi:type="dcterms:W3CDTF">2013-12-20T19:05:09Z</dcterms:created>
  <dcterms:modified xsi:type="dcterms:W3CDTF">2014-03-10T20:29:04Z</dcterms:modified>
</cp:coreProperties>
</file>